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  <p:sldMasterId id="2147483702" r:id="rId2"/>
  </p:sldMasterIdLst>
  <p:notesMasterIdLst>
    <p:notesMasterId r:id="rId13"/>
  </p:notesMasterIdLst>
  <p:handoutMasterIdLst>
    <p:handoutMasterId r:id="rId14"/>
  </p:handoutMasterIdLst>
  <p:sldIdLst>
    <p:sldId id="365" r:id="rId3"/>
    <p:sldId id="414" r:id="rId4"/>
    <p:sldId id="415" r:id="rId5"/>
    <p:sldId id="416" r:id="rId6"/>
    <p:sldId id="411" r:id="rId7"/>
    <p:sldId id="412" r:id="rId8"/>
    <p:sldId id="417" r:id="rId9"/>
    <p:sldId id="413" r:id="rId10"/>
    <p:sldId id="418" r:id="rId11"/>
    <p:sldId id="398" r:id="rId12"/>
  </p:sldIdLst>
  <p:sldSz cx="9144000" cy="6858000" type="screen4x3"/>
  <p:notesSz cx="9928225" cy="6797675"/>
  <p:custDataLst>
    <p:tags r:id="rId15"/>
  </p:custData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731" userDrawn="1">
          <p15:clr>
            <a:srgbClr val="A4A3A4"/>
          </p15:clr>
        </p15:guide>
        <p15:guide id="3" orient="horz" pos="75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3521" userDrawn="1">
          <p15:clr>
            <a:srgbClr val="A4A3A4"/>
          </p15:clr>
        </p15:guide>
        <p15:guide id="7" orient="horz" pos="3271" userDrawn="1">
          <p15:clr>
            <a:srgbClr val="A4A3A4"/>
          </p15:clr>
        </p15:guide>
        <p15:guide id="8" orient="horz" pos="1027" userDrawn="1">
          <p15:clr>
            <a:srgbClr val="A4A3A4"/>
          </p15:clr>
        </p15:guide>
        <p15:guide id="9" orient="horz" pos="1151" userDrawn="1">
          <p15:clr>
            <a:srgbClr val="A4A3A4"/>
          </p15:clr>
        </p15:guide>
        <p15:guide id="10" pos="686" userDrawn="1">
          <p15:clr>
            <a:srgbClr val="A4A3A4"/>
          </p15:clr>
        </p15:guide>
        <p15:guide id="11" pos="5086" userDrawn="1">
          <p15:clr>
            <a:srgbClr val="A4A3A4"/>
          </p15:clr>
        </p15:guide>
        <p15:guide id="12" pos="1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й Пащенко" initials="ВП" lastIdx="7" clrIdx="0">
    <p:extLst/>
  </p:cmAuthor>
  <p:cmAuthor id="2" name="Михаил Епихин" initials="МЕ" lastIdx="0" clrIdx="1"/>
  <p:cmAuthor id="3" name="Вадим Толкачук" initials="ВТ" lastIdx="1" clrIdx="2">
    <p:extLst/>
  </p:cmAuthor>
  <p:cmAuthor id="4" name="Константин Василькин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719"/>
    <a:srgbClr val="E28000"/>
    <a:srgbClr val="FF3F00"/>
    <a:srgbClr val="224A59"/>
    <a:srgbClr val="235D77"/>
    <a:srgbClr val="EDEDED"/>
    <a:srgbClr val="4D4D4D"/>
    <a:srgbClr val="5F5F5F"/>
    <a:srgbClr val="BEE395"/>
    <a:srgbClr val="4AA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6433" autoAdjust="0"/>
  </p:normalViewPr>
  <p:slideViewPr>
    <p:cSldViewPr showGuides="1">
      <p:cViewPr varScale="1">
        <p:scale>
          <a:sx n="112" d="100"/>
          <a:sy n="112" d="100"/>
        </p:scale>
        <p:origin x="1206" y="150"/>
      </p:cViewPr>
      <p:guideLst>
        <p:guide orient="horz" pos="323"/>
        <p:guide orient="horz" pos="3731"/>
        <p:guide orient="horz" pos="755"/>
        <p:guide orient="horz" pos="799"/>
        <p:guide orient="horz" pos="1480"/>
        <p:guide orient="horz" pos="3521"/>
        <p:guide orient="horz" pos="3271"/>
        <p:guide orient="horz" pos="1027"/>
        <p:guide orient="horz" pos="1151"/>
        <p:guide pos="686"/>
        <p:guide pos="5086"/>
        <p:guide pos="102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C9DD-63C2-470A-BE26-3C2ADB5D171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60FD3-DEF5-4098-BD77-34E0010A4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5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18F73-47C5-407C-85BF-2C53368B3F5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97C4-DCE7-4823-8E3D-9EBA0BDE3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97C4-DCE7-4823-8E3D-9EBA0BDE31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6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97C4-DCE7-4823-8E3D-9EBA0BDE31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_gla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7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034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33" y="3789050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78" indent="0">
              <a:lnSpc>
                <a:spcPct val="100000"/>
              </a:lnSpc>
              <a:buNone/>
              <a:defRPr sz="1100" spc="-100" baseline="0"/>
            </a:lvl2pPr>
            <a:lvl3pPr marL="914354" indent="0">
              <a:lnSpc>
                <a:spcPct val="100000"/>
              </a:lnSpc>
              <a:buNone/>
              <a:defRPr sz="1100" spc="-100" baseline="0"/>
            </a:lvl3pPr>
            <a:lvl4pPr marL="1371532" indent="0">
              <a:lnSpc>
                <a:spcPct val="100000"/>
              </a:lnSpc>
              <a:buNone/>
              <a:defRPr sz="1100" spc="-100" baseline="0"/>
            </a:lvl4pPr>
            <a:lvl5pPr marL="1828709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1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56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078120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614685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5887203" y="3789050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78" indent="0">
              <a:lnSpc>
                <a:spcPct val="100000"/>
              </a:lnSpc>
              <a:buNone/>
              <a:defRPr sz="1100" spc="-100" baseline="0"/>
            </a:lvl2pPr>
            <a:lvl3pPr marL="914354" indent="0">
              <a:lnSpc>
                <a:spcPct val="100000"/>
              </a:lnSpc>
              <a:buNone/>
              <a:defRPr sz="1100" spc="-100" baseline="0"/>
            </a:lvl3pPr>
            <a:lvl4pPr marL="1371532" indent="0">
              <a:lnSpc>
                <a:spcPct val="100000"/>
              </a:lnSpc>
              <a:buNone/>
              <a:defRPr sz="1100" spc="-100" baseline="0"/>
            </a:lvl4pPr>
            <a:lvl5pPr marL="1828709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3488118" y="3789050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78" indent="0">
              <a:lnSpc>
                <a:spcPct val="100000"/>
              </a:lnSpc>
              <a:buNone/>
              <a:defRPr sz="1100" spc="-100" baseline="0"/>
            </a:lvl2pPr>
            <a:lvl3pPr marL="914354" indent="0">
              <a:lnSpc>
                <a:spcPct val="100000"/>
              </a:lnSpc>
              <a:buNone/>
              <a:defRPr sz="1100" spc="-100" baseline="0"/>
            </a:lvl3pPr>
            <a:lvl4pPr marL="1371532" indent="0">
              <a:lnSpc>
                <a:spcPct val="100000"/>
              </a:lnSpc>
              <a:buNone/>
              <a:defRPr sz="1100" spc="-100" baseline="0"/>
            </a:lvl4pPr>
            <a:lvl5pPr marL="1828709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25"/>
            <a:ext cx="7001841" cy="5074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21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9" y="5013186"/>
            <a:ext cx="6454775" cy="909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78" indent="0">
              <a:lnSpc>
                <a:spcPct val="100000"/>
              </a:lnSpc>
              <a:buNone/>
              <a:defRPr sz="1100" spc="-100" baseline="0"/>
            </a:lvl2pPr>
            <a:lvl3pPr marL="914354" indent="0">
              <a:lnSpc>
                <a:spcPct val="100000"/>
              </a:lnSpc>
              <a:buNone/>
              <a:defRPr sz="1100" spc="-100" baseline="0"/>
            </a:lvl3pPr>
            <a:lvl4pPr marL="1371532" indent="0">
              <a:lnSpc>
                <a:spcPct val="100000"/>
              </a:lnSpc>
              <a:buNone/>
              <a:defRPr sz="1100" spc="-100" baseline="0"/>
            </a:lvl4pPr>
            <a:lvl5pPr marL="1828709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1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067362" y="1844824"/>
            <a:ext cx="7006664" cy="2952328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15"/>
            <a:ext cx="7001841" cy="7818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040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1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9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0530" y="2700920"/>
            <a:ext cx="5067992" cy="1600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 err="1"/>
              <a:t>презентации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одну, две, три</a:t>
            </a:r>
            <a:br>
              <a:rPr lang="ru-RU" dirty="0"/>
            </a:br>
            <a:r>
              <a:rPr lang="ru-RU" dirty="0"/>
              <a:t>или четыре строки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75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25531" y="1592224"/>
            <a:ext cx="5248505" cy="75665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520" y="1384200"/>
            <a:ext cx="1296144" cy="1152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8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52461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3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56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078120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614685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588720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3488120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27"/>
            <a:ext cx="7001841" cy="5074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758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61" y="5013188"/>
            <a:ext cx="6454775" cy="909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067362" y="1844824"/>
            <a:ext cx="7006664" cy="2952328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15"/>
            <a:ext cx="7001841" cy="7818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947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0240" y="2690632"/>
            <a:ext cx="5634912" cy="75665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4100" b="1" cap="none" spc="-2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7882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_gla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8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3114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_gla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Изображение 3" descr="logo_FULL_RGB_2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5" y="-89646"/>
            <a:ext cx="3929922" cy="277708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7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rgbClr val="2A3E4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05668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_gla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Изображение 3" descr="logo_FULL_RGB_2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5" y="-89646"/>
            <a:ext cx="3929922" cy="277708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8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rgbClr val="2A3E4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7114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gla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8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6434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_glav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8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677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_tran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37415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600" baseline="0"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две строчки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879" y="3780720"/>
            <a:ext cx="5014242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65981" y="3594240"/>
            <a:ext cx="4008802" cy="0"/>
          </a:xfrm>
          <a:prstGeom prst="line">
            <a:avLst/>
          </a:prstGeom>
          <a:ln>
            <a:solidFill>
              <a:srgbClr val="2A3E4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1127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раздела_2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_tranz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37415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600" baseline="0"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две строчки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879" y="3780720"/>
            <a:ext cx="5014242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65981" y="3594240"/>
            <a:ext cx="4008802" cy="0"/>
          </a:xfrm>
          <a:prstGeom prst="line">
            <a:avLst/>
          </a:prstGeom>
          <a:ln>
            <a:solidFill>
              <a:srgbClr val="2A3E4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0064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723" y="542488"/>
            <a:ext cx="8229600" cy="50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 Black"/>
                <a:cs typeface="Arial Black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5FA9-D04A-4FA3-9F0D-C8DC4991BDCE}" type="slidenum">
              <a:rPr lang="ru-RU" smtClean="0">
                <a:solidFill>
                  <a:srgbClr val="43566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35663">
                  <a:tint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397243" y="1288143"/>
            <a:ext cx="8354732" cy="3109631"/>
          </a:xfrm>
          <a:prstGeom prst="rect">
            <a:avLst/>
          </a:prstGeom>
        </p:spPr>
        <p:txBody>
          <a:bodyPr numCol="2" anchor="t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2050839" y="4734643"/>
            <a:ext cx="5042322" cy="1131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aseline="0">
                <a:solidFill>
                  <a:srgbClr val="2A3E4C"/>
                </a:solidFill>
                <a:latin typeface="Arial"/>
                <a:cs typeface="Arial"/>
              </a:defRPr>
            </a:lvl1pPr>
            <a:lvl2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2pPr>
            <a:lvl3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3pPr>
            <a:lvl4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4pPr>
            <a:lvl5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7833" y="64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>
              <a:solidFill>
                <a:srgbClr val="2A3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2174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53"/>
            <a:ext cx="8640960" cy="5869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45" y="5877272"/>
            <a:ext cx="492630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72190" y="545263"/>
            <a:ext cx="7001841" cy="5074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>
          <a:xfrm>
            <a:off x="8575355" y="6246973"/>
            <a:ext cx="533157" cy="30085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05FA9-D04A-4FA3-9F0D-C8DC4991BDCE}" type="slidenum">
              <a:rPr lang="ru-RU" sz="1600" smtClean="0">
                <a:solidFill>
                  <a:srgbClr val="2A3E4C"/>
                </a:solidFill>
                <a:latin typeface="Calibri" panose="020F0502020204030204" pitchFamily="34" charset="0"/>
              </a:rPr>
              <a:pPr/>
              <a:t>‹#›</a:t>
            </a:fld>
            <a:endParaRPr lang="ru-RU" sz="1600" dirty="0">
              <a:solidFill>
                <a:srgbClr val="2A3E4C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8501714" y="6246973"/>
            <a:ext cx="2291" cy="300856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Текст 24"/>
          <p:cNvSpPr>
            <a:spLocks noGrp="1"/>
          </p:cNvSpPr>
          <p:nvPr>
            <p:ph type="body" sz="quarter" idx="10" hasCustomPrompt="1"/>
          </p:nvPr>
        </p:nvSpPr>
        <p:spPr>
          <a:xfrm>
            <a:off x="4102755" y="6228858"/>
            <a:ext cx="4357687" cy="4222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000" b="1">
                <a:latin typeface="Calibri" panose="020F0502020204030204" pitchFamily="34" charset="0"/>
              </a:defRPr>
            </a:lvl1pPr>
            <a:lvl2pPr marL="457167" indent="0" algn="r">
              <a:buNone/>
              <a:defRPr sz="1800" b="1">
                <a:latin typeface="Calibri" panose="020F0502020204030204" pitchFamily="34" charset="0"/>
              </a:defRPr>
            </a:lvl2pPr>
            <a:lvl3pPr marL="914332" indent="0" algn="r">
              <a:buNone/>
              <a:defRPr sz="1600" b="1">
                <a:latin typeface="Calibri" panose="020F0502020204030204" pitchFamily="34" charset="0"/>
              </a:defRPr>
            </a:lvl3pPr>
            <a:lvl4pPr marL="1371498" indent="0" algn="r">
              <a:buNone/>
              <a:defRPr sz="1400" b="1">
                <a:latin typeface="Calibri" panose="020F0502020204030204" pitchFamily="34" charset="0"/>
              </a:defRPr>
            </a:lvl4pPr>
            <a:lvl5pPr marL="1828664" indent="0" algn="r">
              <a:buNone/>
              <a:defRPr sz="1400" b="1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11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25531" y="1592224"/>
            <a:ext cx="5248505" cy="75665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520" y="1384200"/>
            <a:ext cx="1296144" cy="1152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8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235472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люч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0240" y="2690632"/>
            <a:ext cx="5634912" cy="75665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4100" b="1" cap="none" spc="-2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3516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3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56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078120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614685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588720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3488120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27"/>
            <a:ext cx="7001841" cy="5074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93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gla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7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548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61" y="5013188"/>
            <a:ext cx="6454775" cy="909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067362" y="1844824"/>
            <a:ext cx="7006664" cy="2952328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15"/>
            <a:ext cx="7001841" cy="7818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301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42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0530" y="2700920"/>
            <a:ext cx="5067992" cy="1600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 err="1"/>
              <a:t>презентации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одну, две, три</a:t>
            </a:r>
            <a:br>
              <a:rPr lang="ru-RU" dirty="0"/>
            </a:br>
            <a:r>
              <a:rPr lang="ru-RU" dirty="0"/>
              <a:t>или четыре строки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31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25531" y="1592224"/>
            <a:ext cx="5248505" cy="75665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520" y="1384200"/>
            <a:ext cx="1296144" cy="1152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8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371971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3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56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078120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5" hasCustomPrompt="1"/>
          </p:nvPr>
        </p:nvSpPr>
        <p:spPr>
          <a:xfrm>
            <a:off x="6146856" y="1854000"/>
            <a:ext cx="2988000" cy="1440000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5887205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3488120" y="3789052"/>
            <a:ext cx="2186831" cy="2133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27"/>
            <a:ext cx="7001841" cy="5074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2290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рис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61" y="5013188"/>
            <a:ext cx="6454775" cy="9097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spc="-100" baseline="0"/>
            </a:lvl1pPr>
            <a:lvl2pPr marL="457167" indent="0">
              <a:lnSpc>
                <a:spcPct val="100000"/>
              </a:lnSpc>
              <a:buNone/>
              <a:defRPr sz="1100" spc="-100" baseline="0"/>
            </a:lvl2pPr>
            <a:lvl3pPr marL="914332" indent="0">
              <a:lnSpc>
                <a:spcPct val="100000"/>
              </a:lnSpc>
              <a:buNone/>
              <a:defRPr sz="1100" spc="-100" baseline="0"/>
            </a:lvl3pPr>
            <a:lvl4pPr marL="1371498" indent="0">
              <a:lnSpc>
                <a:spcPct val="100000"/>
              </a:lnSpc>
              <a:buNone/>
              <a:defRPr sz="1100" spc="-100" baseline="0"/>
            </a:lvl4pPr>
            <a:lvl5pPr marL="1828664" indent="0">
              <a:lnSpc>
                <a:spcPct val="100000"/>
              </a:lnSpc>
              <a:buNone/>
              <a:defRPr sz="1100" spc="-100"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1067362" y="1844824"/>
            <a:ext cx="7006664" cy="2952328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Ч</a:t>
            </a:r>
            <a:r>
              <a:rPr lang="en-US" dirty="0"/>
              <a:t>/</a:t>
            </a:r>
            <a:r>
              <a:rPr lang="ru-RU" dirty="0"/>
              <a:t>б фото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2190" y="1121315"/>
            <a:ext cx="7001841" cy="7818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900"/>
              </a:lnSpc>
              <a:defRPr sz="3400" b="1" spc="-1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85356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3" y="476685"/>
            <a:ext cx="4598224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435663"/>
                </a:solidFill>
              </a:rPr>
              <a:t>название презентации</a:t>
            </a:r>
          </a:p>
          <a:p>
            <a:r>
              <a:rPr lang="ru-RU">
                <a:solidFill>
                  <a:srgbClr val="435663"/>
                </a:solidFill>
              </a:rPr>
              <a:t>название раздела</a:t>
            </a:r>
            <a:endParaRPr lang="ru-RU" dirty="0">
              <a:solidFill>
                <a:srgbClr val="435663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377232"/>
            <a:ext cx="1224136" cy="5040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E505FA9-D04A-4FA3-9F0D-C8DC4991BDCE}" type="slidenum">
              <a:rPr lang="ru-RU" smtClean="0">
                <a:solidFill>
                  <a:srgbClr val="435663"/>
                </a:solidFill>
              </a:rPr>
              <a:pPr/>
              <a:t>‹#›</a:t>
            </a:fld>
            <a:endParaRPr lang="ru-RU" dirty="0">
              <a:solidFill>
                <a:srgbClr val="435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0240" y="2690632"/>
            <a:ext cx="5634912" cy="75665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4100" b="1" cap="none" spc="-2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529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_glav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24036" y="226867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</a:t>
            </a:r>
            <a:r>
              <a:rPr lang="ru-RU" dirty="0"/>
              <a:t>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ТРИ СТРОЧКИ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50" y="4031280"/>
            <a:ext cx="7040880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 descr="logo_FULL_RGB_2_bel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" y="-95036"/>
            <a:ext cx="3949218" cy="27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598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_tran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37415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600" baseline="0"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две строчки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879" y="3780720"/>
            <a:ext cx="5014242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65981" y="3594240"/>
            <a:ext cx="4008802" cy="0"/>
          </a:xfrm>
          <a:prstGeom prst="line">
            <a:avLst/>
          </a:prstGeom>
          <a:ln>
            <a:solidFill>
              <a:srgbClr val="2A3E4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884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раздела_2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_tranz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37415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600" baseline="0">
                <a:latin typeface="Arial Black"/>
                <a:cs typeface="Arial Black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две строчки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879" y="3780720"/>
            <a:ext cx="5014242" cy="9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rgbClr val="2A3E4C"/>
                </a:solidFill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65981" y="3594240"/>
            <a:ext cx="4008802" cy="0"/>
          </a:xfrm>
          <a:prstGeom prst="line">
            <a:avLst/>
          </a:prstGeom>
          <a:ln>
            <a:solidFill>
              <a:srgbClr val="2A3E4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2773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723" y="542484"/>
            <a:ext cx="8229600" cy="50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 Black"/>
                <a:cs typeface="Arial Black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5FA9-D04A-4FA3-9F0D-C8DC4991BDCE}" type="slidenum">
              <a:rPr lang="ru-RU" smtClean="0">
                <a:solidFill>
                  <a:srgbClr val="43566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35663">
                  <a:tint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397243" y="1288139"/>
            <a:ext cx="8354732" cy="3109631"/>
          </a:xfrm>
          <a:prstGeom prst="rect">
            <a:avLst/>
          </a:prstGeom>
        </p:spPr>
        <p:txBody>
          <a:bodyPr numCol="2" anchor="t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2050839" y="4734640"/>
            <a:ext cx="5042322" cy="1131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aseline="0">
                <a:solidFill>
                  <a:srgbClr val="2A3E4C"/>
                </a:solidFill>
                <a:latin typeface="Arial"/>
                <a:cs typeface="Arial"/>
              </a:defRPr>
            </a:lvl1pPr>
            <a:lvl2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2pPr>
            <a:lvl3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3pPr>
            <a:lvl4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4pPr>
            <a:lvl5pPr algn="ctr">
              <a:defRPr sz="1500">
                <a:solidFill>
                  <a:srgbClr val="2A3E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7831" y="64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972562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25529" y="1592224"/>
            <a:ext cx="5248505" cy="75665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900"/>
              </a:lnSpc>
              <a:defRPr sz="3400" b="1" cap="none" spc="-1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520" y="1384200"/>
            <a:ext cx="1296144" cy="11521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58514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люч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0240" y="2690632"/>
            <a:ext cx="5634912" cy="75665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00"/>
              </a:lnSpc>
              <a:defRPr sz="4100" b="1" cap="none" spc="-2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43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mango-office.r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hyperlink" Target="mango-office.ru" TargetMode="Externa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_str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29172" y="6310275"/>
            <a:ext cx="2581656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2A3E4C"/>
                </a:solidFill>
                <a:latin typeface="Arial"/>
                <a:cs typeface="Arial"/>
              </a:defRPr>
            </a:lvl1pPr>
          </a:lstStyle>
          <a:p>
            <a:fld id="{EE505FA9-D04A-4FA3-9F0D-C8DC4991BDC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 descr="logo_FULL_RGB_2.ai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" y="5711040"/>
            <a:ext cx="1745360" cy="1233360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>
          <a:xfrm>
            <a:off x="3896496" y="6303794"/>
            <a:ext cx="1415773" cy="308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err="1">
                <a:solidFill>
                  <a:srgbClr val="2A3E4C"/>
                </a:solidFill>
                <a:latin typeface="Arial"/>
                <a:cs typeface="Arial"/>
              </a:rPr>
              <a:t>mango@mangotele.com</a:t>
            </a:r>
            <a:endParaRPr lang="ru-RU" sz="800" b="1" dirty="0">
              <a:solidFill>
                <a:srgbClr val="2A3E4C"/>
              </a:solidFill>
              <a:latin typeface="Arial"/>
              <a:cs typeface="Arial"/>
            </a:endParaRPr>
          </a:p>
        </p:txBody>
      </p:sp>
      <p:sp>
        <p:nvSpPr>
          <p:cNvPr id="11" name="Номер слайда 5">
            <a:hlinkClick r:id="rId22" action="ppaction://hlinkfile"/>
          </p:cNvPr>
          <p:cNvSpPr txBox="1">
            <a:spLocks/>
          </p:cNvSpPr>
          <p:nvPr/>
        </p:nvSpPr>
        <p:spPr>
          <a:xfrm>
            <a:off x="2902926" y="6296507"/>
            <a:ext cx="976810" cy="315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baseline="0" dirty="0">
                <a:solidFill>
                  <a:srgbClr val="2A3E4C"/>
                </a:solidFill>
                <a:latin typeface="Arial"/>
                <a:cs typeface="Arial"/>
              </a:rPr>
              <a:t>mango-office.ru</a:t>
            </a:r>
            <a:endParaRPr lang="ru-RU" sz="800" b="1" dirty="0">
              <a:solidFill>
                <a:srgbClr val="2A3E4C"/>
              </a:solidFill>
              <a:latin typeface="Arial"/>
              <a:cs typeface="Arial"/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1866126" y="6291139"/>
            <a:ext cx="976810" cy="315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baseline="0" dirty="0">
                <a:solidFill>
                  <a:srgbClr val="2A3E4C"/>
                </a:solidFill>
                <a:latin typeface="Arial"/>
                <a:cs typeface="Arial"/>
              </a:rPr>
              <a:t>8 800 555 55 22</a:t>
            </a:r>
            <a:endParaRPr lang="ru-RU" sz="800" b="1" dirty="0">
              <a:solidFill>
                <a:srgbClr val="2A3E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8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2" r:id="rId15"/>
    <p:sldLayoutId id="2147483683" r:id="rId16"/>
    <p:sldLayoutId id="2147483684" r:id="rId17"/>
    <p:sldLayoutId id="2147483685" r:id="rId18"/>
  </p:sldLayoutIdLst>
  <p:hf hd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rgbClr val="2A3E4C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A3E4C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A3E4C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A3E4C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A3E4C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A3E4C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_str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29172" y="6310275"/>
            <a:ext cx="2581656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2A3E4C"/>
                </a:solidFill>
                <a:latin typeface="Arial"/>
                <a:cs typeface="Arial"/>
              </a:defRPr>
            </a:lvl1pPr>
          </a:lstStyle>
          <a:p>
            <a:fld id="{EE505FA9-D04A-4FA3-9F0D-C8DC4991BD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Изображение 7" descr="logo_FULL_RGB_2.ai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" y="5711040"/>
            <a:ext cx="1745360" cy="1233360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>
          <a:xfrm>
            <a:off x="3896498" y="6303799"/>
            <a:ext cx="1415773" cy="308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err="1">
                <a:cs typeface="Arial"/>
              </a:rPr>
              <a:t>mango@mangotele.com</a:t>
            </a:r>
            <a:endParaRPr lang="ru-RU" sz="800" b="1" dirty="0">
              <a:cs typeface="Arial"/>
            </a:endParaRPr>
          </a:p>
        </p:txBody>
      </p:sp>
      <p:sp>
        <p:nvSpPr>
          <p:cNvPr id="11" name="Номер слайда 5">
            <a:hlinkClick r:id="rId23" action="ppaction://hlinkfile"/>
          </p:cNvPr>
          <p:cNvSpPr txBox="1">
            <a:spLocks/>
          </p:cNvSpPr>
          <p:nvPr/>
        </p:nvSpPr>
        <p:spPr>
          <a:xfrm>
            <a:off x="2902926" y="6296511"/>
            <a:ext cx="976810" cy="315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cs typeface="Arial"/>
              </a:rPr>
              <a:t>mango-office.ru</a:t>
            </a:r>
            <a:endParaRPr lang="ru-RU" sz="800" b="1" dirty="0">
              <a:cs typeface="Arial"/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1866126" y="6291143"/>
            <a:ext cx="976810" cy="315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rgbClr val="2A3E4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cs typeface="Arial"/>
              </a:rPr>
              <a:t>8 800 555 55 22</a:t>
            </a:r>
            <a:endParaRPr lang="ru-RU" sz="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44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hdr="0" dt="0"/>
  <p:txStyles>
    <p:titleStyle>
      <a:lvl1pPr algn="ctr" defTabSz="457167" rtl="0" eaLnBrk="1" latinLnBrk="0" hangingPunct="1">
        <a:spcBef>
          <a:spcPct val="0"/>
        </a:spcBef>
        <a:buNone/>
        <a:defRPr sz="4400" kern="1200">
          <a:solidFill>
            <a:srgbClr val="2A3E4C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A3E4C"/>
          </a:solidFill>
          <a:latin typeface="+mn-lt"/>
          <a:ea typeface="+mn-ea"/>
          <a:cs typeface="+mn-cs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A3E4C"/>
          </a:solidFill>
          <a:latin typeface="+mn-lt"/>
          <a:ea typeface="+mn-ea"/>
          <a:cs typeface="+mn-cs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A3E4C"/>
          </a:solidFill>
          <a:latin typeface="+mn-lt"/>
          <a:ea typeface="+mn-ea"/>
          <a:cs typeface="+mn-cs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A3E4C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A3E4C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5400" b="1" spc="-1" dirty="0">
                <a:latin typeface="Calibri"/>
              </a:rPr>
              <a:t>Решение MANGO </a:t>
            </a:r>
            <a:r>
              <a:rPr lang="ru-RU" sz="5400" b="1" spc="-1" dirty="0" smtClean="0">
                <a:latin typeface="Calibri"/>
              </a:rPr>
              <a:t>OFFICE</a:t>
            </a:r>
            <a:r>
              <a:rPr lang="ru-RU" sz="5400" spc="-1" dirty="0">
                <a:latin typeface="Arial"/>
              </a:rPr>
              <a:t/>
            </a:r>
            <a:br>
              <a:rPr lang="ru-RU" sz="5400" spc="-1" dirty="0">
                <a:latin typeface="Arial"/>
              </a:rPr>
            </a:br>
            <a:r>
              <a:rPr lang="ru-RU" sz="5400" b="1" spc="-1" dirty="0">
                <a:latin typeface="Calibri"/>
              </a:rPr>
              <a:t>ДЛЯ СЛУЖБЫ ТАКСИ.</a:t>
            </a:r>
            <a:r>
              <a:rPr lang="ru-RU" sz="7200" spc="-1" dirty="0">
                <a:latin typeface="Arial"/>
              </a:rPr>
              <a:t/>
            </a:r>
            <a:br>
              <a:rPr lang="ru-RU" sz="7200" spc="-1" dirty="0">
                <a:latin typeface="Arial"/>
              </a:rPr>
            </a:br>
            <a:endParaRPr lang="en-US" sz="2800" dirty="0">
              <a:latin typeface="Muller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50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924944"/>
            <a:ext cx="526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Максим Буданов</a:t>
            </a:r>
            <a:endParaRPr lang="ru-RU" sz="4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17032"/>
            <a:ext cx="16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ваш менеджер</a:t>
            </a:r>
            <a:endParaRPr lang="ru-RU" sz="1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395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8 (919) 024-56-40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m.budanov@mangotele.com</a:t>
            </a:r>
            <a:endParaRPr lang="en-US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395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Мобильный: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E-mail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564905"/>
            <a:ext cx="3816424" cy="1224136"/>
          </a:xfrm>
        </p:spPr>
        <p:txBody>
          <a:bodyPr/>
          <a:lstStyle/>
          <a:p>
            <a:r>
              <a:rPr lang="ru-RU" sz="2400" b="1" spc="-1" dirty="0">
                <a:solidFill>
                  <a:srgbClr val="3B3838"/>
                </a:solidFill>
                <a:latin typeface="Calibri"/>
              </a:rPr>
              <a:t>Что такое решение MANGO OFFICE?</a:t>
            </a:r>
            <a:r>
              <a:rPr lang="ru-RU" sz="2400" spc="-1" dirty="0">
                <a:latin typeface="Arial"/>
              </a:rPr>
              <a:t/>
            </a:r>
            <a:br>
              <a:rPr lang="ru-RU" sz="2400" spc="-1" dirty="0">
                <a:latin typeface="Arial"/>
              </a:rPr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89041"/>
            <a:ext cx="7040880" cy="786275"/>
          </a:xfrm>
        </p:spPr>
        <p:txBody>
          <a:bodyPr>
            <a:normAutofit fontScale="92500"/>
          </a:bodyPr>
          <a:lstStyle/>
          <a:p>
            <a:r>
              <a:rPr lang="ru-RU" sz="2400" spc="-9" dirty="0">
                <a:solidFill>
                  <a:srgbClr val="5F5F5F"/>
                </a:solidFill>
                <a:latin typeface="Calibri"/>
              </a:rPr>
              <a:t>Облачное </a:t>
            </a:r>
            <a:r>
              <a:rPr lang="ru-RU" sz="2400" spc="-4" dirty="0">
                <a:solidFill>
                  <a:srgbClr val="5F5F5F"/>
                </a:solidFill>
                <a:latin typeface="Calibri"/>
              </a:rPr>
              <a:t>бизнес-приложение для </a:t>
            </a:r>
            <a:r>
              <a:rPr lang="ru-RU" sz="2400" spc="-9" dirty="0">
                <a:solidFill>
                  <a:srgbClr val="5F5F5F"/>
                </a:solidFill>
                <a:latin typeface="Calibri"/>
              </a:rPr>
              <a:t>обработки и контроля </a:t>
            </a:r>
            <a:r>
              <a:rPr lang="ru-RU" sz="2400" spc="-4" dirty="0">
                <a:solidFill>
                  <a:srgbClr val="5F5F5F"/>
                </a:solidFill>
                <a:latin typeface="Calibri"/>
              </a:rPr>
              <a:t>обращений клиентов </a:t>
            </a:r>
            <a:r>
              <a:rPr lang="ru-RU" sz="2400" spc="-1" dirty="0">
                <a:solidFill>
                  <a:srgbClr val="5F5F5F"/>
                </a:solidFill>
                <a:latin typeface="Calibri"/>
              </a:rPr>
              <a:t>в </a:t>
            </a:r>
            <a:r>
              <a:rPr lang="ru-RU" sz="2400" spc="-9" dirty="0">
                <a:solidFill>
                  <a:srgbClr val="5F5F5F"/>
                </a:solidFill>
                <a:latin typeface="Calibri"/>
              </a:rPr>
              <a:t>режиме </a:t>
            </a:r>
            <a:r>
              <a:rPr lang="ru-RU" sz="2400" spc="-4" dirty="0">
                <a:solidFill>
                  <a:srgbClr val="5F5F5F"/>
                </a:solidFill>
                <a:latin typeface="Calibri"/>
              </a:rPr>
              <a:t>реального</a:t>
            </a:r>
            <a:r>
              <a:rPr lang="ru-RU" sz="2400" spc="29" dirty="0">
                <a:solidFill>
                  <a:srgbClr val="5F5F5F"/>
                </a:solidFill>
                <a:latin typeface="Calibri"/>
              </a:rPr>
              <a:t> </a:t>
            </a:r>
            <a:r>
              <a:rPr lang="ru-RU" sz="2400" spc="-4" dirty="0">
                <a:solidFill>
                  <a:srgbClr val="5F5F5F"/>
                </a:solidFill>
                <a:latin typeface="Calibri"/>
              </a:rPr>
              <a:t>времени.</a:t>
            </a:r>
            <a:endParaRPr lang="ru-RU" sz="2400" spc="-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233964" cy="288032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403648" y="4577427"/>
            <a:ext cx="637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b="1" spc="-4" dirty="0">
                <a:solidFill>
                  <a:srgbClr val="225D77"/>
                </a:solidFill>
                <a:latin typeface="Calibri"/>
              </a:rPr>
              <a:t>Опыт использования MANGO</a:t>
            </a:r>
            <a:r>
              <a:rPr lang="ru-RU" b="1" spc="-69" dirty="0">
                <a:solidFill>
                  <a:srgbClr val="225D77"/>
                </a:solidFill>
                <a:latin typeface="Calibri"/>
              </a:rPr>
              <a:t> </a:t>
            </a:r>
            <a:r>
              <a:rPr lang="ru-RU" b="1" spc="-4" dirty="0">
                <a:solidFill>
                  <a:srgbClr val="225D77"/>
                </a:solidFill>
                <a:latin typeface="Calibri"/>
              </a:rPr>
              <a:t>OFFICE нашими клиентами:</a:t>
            </a:r>
            <a:endParaRPr lang="ru-RU" spc="-1" dirty="0"/>
          </a:p>
        </p:txBody>
      </p:sp>
      <p:sp>
        <p:nvSpPr>
          <p:cNvPr id="9" name="CustomShape 13"/>
          <p:cNvSpPr/>
          <p:nvPr/>
        </p:nvSpPr>
        <p:spPr>
          <a:xfrm>
            <a:off x="756493" y="4877506"/>
            <a:ext cx="1056960" cy="15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>
              <a:lnSpc>
                <a:spcPts val="4745"/>
              </a:lnSpc>
              <a:spcBef>
                <a:spcPts val="96"/>
              </a:spcBef>
            </a:pPr>
            <a:r>
              <a:rPr lang="ru-RU" sz="1800" b="1" strike="noStrike" spc="-9" dirty="0">
                <a:solidFill>
                  <a:srgbClr val="225D77"/>
                </a:solidFill>
                <a:latin typeface="Calibri"/>
              </a:rPr>
              <a:t>до</a:t>
            </a:r>
            <a:r>
              <a:rPr lang="ru-RU" sz="1800" b="1" strike="noStrike" spc="299" dirty="0">
                <a:solidFill>
                  <a:srgbClr val="225D77"/>
                </a:solidFill>
                <a:latin typeface="Calibri"/>
              </a:rPr>
              <a:t> </a:t>
            </a:r>
            <a:r>
              <a:rPr lang="ru-RU" sz="4000" b="1" strike="noStrike" spc="-4" dirty="0">
                <a:solidFill>
                  <a:srgbClr val="225D77"/>
                </a:solidFill>
                <a:latin typeface="Calibri"/>
              </a:rPr>
              <a:t>0</a:t>
            </a:r>
            <a:endParaRPr lang="ru-RU" sz="4000" b="0" strike="noStrike" spc="-1" dirty="0">
              <a:latin typeface="Arial"/>
            </a:endParaRPr>
          </a:p>
          <a:p>
            <a:pPr marL="12600">
              <a:lnSpc>
                <a:spcPts val="1919"/>
              </a:lnSpc>
              <a:spcBef>
                <a:spcPts val="11"/>
              </a:spcBef>
            </a:pP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снижается  </a:t>
            </a:r>
            <a:r>
              <a:rPr lang="ru-RU" sz="1600" b="0" strike="noStrike" spc="-12" dirty="0">
                <a:solidFill>
                  <a:srgbClr val="5F5F5F"/>
                </a:solidFill>
                <a:latin typeface="Calibri"/>
              </a:rPr>
              <a:t>количество  </a:t>
            </a: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п</a:t>
            </a:r>
            <a:r>
              <a:rPr lang="ru-RU" sz="1600" b="0" strike="noStrike" spc="-24" dirty="0">
                <a:solidFill>
                  <a:srgbClr val="5F5F5F"/>
                </a:solidFill>
                <a:latin typeface="Calibri"/>
              </a:rPr>
              <a:t>о</a:t>
            </a:r>
            <a:r>
              <a:rPr lang="ru-RU" sz="1600" b="0" strike="noStrike" spc="-12" dirty="0">
                <a:solidFill>
                  <a:srgbClr val="5F5F5F"/>
                </a:solidFill>
                <a:latin typeface="Calibri"/>
              </a:rPr>
              <a:t>т</a:t>
            </a: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ер</a:t>
            </a: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я</a:t>
            </a: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н</a:t>
            </a:r>
            <a:r>
              <a:rPr lang="ru-RU" sz="1600" b="0" strike="noStrike" spc="-12" dirty="0">
                <a:solidFill>
                  <a:srgbClr val="5F5F5F"/>
                </a:solidFill>
                <a:latin typeface="Calibri"/>
              </a:rPr>
              <a:t>н</a:t>
            </a: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ых</a:t>
            </a:r>
            <a:endParaRPr lang="ru-RU" sz="1600" b="0" strike="noStrike" spc="-1" dirty="0">
              <a:latin typeface="Arial"/>
            </a:endParaRPr>
          </a:p>
          <a:p>
            <a:pPr marL="12600">
              <a:lnSpc>
                <a:spcPts val="1860"/>
              </a:lnSpc>
            </a:pP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вызовов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2223257" y="4878212"/>
            <a:ext cx="170784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>
              <a:lnSpc>
                <a:spcPts val="4779"/>
              </a:lnSpc>
              <a:spcBef>
                <a:spcPts val="96"/>
              </a:spcBef>
            </a:pPr>
            <a:r>
              <a:rPr lang="ru-RU" sz="1800" b="1" strike="noStrike" spc="-1" dirty="0">
                <a:solidFill>
                  <a:srgbClr val="225D77"/>
                </a:solidFill>
                <a:latin typeface="Calibri"/>
              </a:rPr>
              <a:t>в </a:t>
            </a:r>
            <a:r>
              <a:rPr lang="ru-RU" sz="4000" b="1" strike="noStrike" spc="-4" dirty="0">
                <a:solidFill>
                  <a:srgbClr val="225D77"/>
                </a:solidFill>
                <a:latin typeface="Calibri"/>
              </a:rPr>
              <a:t>1.5</a:t>
            </a:r>
            <a:r>
              <a:rPr lang="ru-RU" sz="4000" b="1" strike="noStrike" spc="-157" dirty="0">
                <a:solidFill>
                  <a:srgbClr val="225D77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225D77"/>
                </a:solidFill>
                <a:latin typeface="Calibri"/>
              </a:rPr>
              <a:t>раза</a:t>
            </a:r>
            <a:endParaRPr lang="ru-RU" sz="1800" b="0" strike="noStrike" spc="-1" dirty="0">
              <a:latin typeface="Arial"/>
            </a:endParaRPr>
          </a:p>
          <a:p>
            <a:pPr marL="12600">
              <a:lnSpc>
                <a:spcPts val="1919"/>
              </a:lnSpc>
              <a:spcBef>
                <a:spcPts val="45"/>
              </a:spcBef>
            </a:pP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больше </a:t>
            </a:r>
            <a:r>
              <a:rPr lang="ru-RU" sz="1600" b="0" strike="noStrike" spc="-12" dirty="0">
                <a:solidFill>
                  <a:srgbClr val="5F5F5F"/>
                </a:solidFill>
                <a:latin typeface="Calibri"/>
              </a:rPr>
              <a:t>клиентов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4206238" y="4877506"/>
            <a:ext cx="1615680" cy="19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640" rIns="0" bIns="0"/>
          <a:lstStyle/>
          <a:p>
            <a:pPr marL="12600">
              <a:lnSpc>
                <a:spcPct val="99000"/>
              </a:lnSpc>
              <a:spcBef>
                <a:spcPts val="139"/>
              </a:spcBef>
            </a:pPr>
            <a:r>
              <a:rPr lang="ru-RU" sz="1800" b="1" strike="noStrike" spc="-1" dirty="0">
                <a:solidFill>
                  <a:srgbClr val="225D77"/>
                </a:solidFill>
                <a:latin typeface="Calibri"/>
              </a:rPr>
              <a:t>на </a:t>
            </a:r>
            <a:r>
              <a:rPr lang="ru-RU" sz="4000" b="1" strike="noStrike" spc="-4" dirty="0">
                <a:solidFill>
                  <a:srgbClr val="225D77"/>
                </a:solidFill>
                <a:latin typeface="Calibri"/>
              </a:rPr>
              <a:t>40%  </a:t>
            </a: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быстрее  </a:t>
            </a: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решаются</a:t>
            </a:r>
            <a:endParaRPr lang="ru-RU" sz="16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1600" b="0" strike="noStrike" spc="-9" dirty="0">
                <a:solidFill>
                  <a:srgbClr val="5F5F5F"/>
                </a:solidFill>
                <a:latin typeface="Calibri"/>
              </a:rPr>
              <a:t>вопросы</a:t>
            </a:r>
            <a:r>
              <a:rPr lang="ru-RU" sz="1600" b="0" strike="noStrike" spc="-32" dirty="0">
                <a:solidFill>
                  <a:srgbClr val="5F5F5F"/>
                </a:solidFill>
                <a:latin typeface="Calibri"/>
              </a:rPr>
              <a:t> </a:t>
            </a: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клиентов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6372200" y="4877506"/>
            <a:ext cx="194976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640" rIns="0" bIns="0"/>
          <a:lstStyle/>
          <a:p>
            <a:pPr marL="12600">
              <a:lnSpc>
                <a:spcPct val="99000"/>
              </a:lnSpc>
              <a:spcBef>
                <a:spcPts val="139"/>
              </a:spcBef>
            </a:pPr>
            <a:r>
              <a:rPr lang="ru-RU" sz="1800" b="1" strike="noStrike" spc="-1" dirty="0">
                <a:solidFill>
                  <a:srgbClr val="225D77"/>
                </a:solidFill>
                <a:latin typeface="Calibri"/>
              </a:rPr>
              <a:t>В </a:t>
            </a:r>
            <a:r>
              <a:rPr lang="ru-RU" sz="4000" b="1" strike="noStrike" spc="-4" dirty="0">
                <a:solidFill>
                  <a:srgbClr val="225D77"/>
                </a:solidFill>
                <a:latin typeface="Calibri"/>
              </a:rPr>
              <a:t>2 </a:t>
            </a:r>
            <a:r>
              <a:rPr lang="ru-RU" sz="1800" b="1" strike="noStrike" spc="-12" dirty="0">
                <a:solidFill>
                  <a:srgbClr val="225D77"/>
                </a:solidFill>
                <a:latin typeface="Calibri"/>
              </a:rPr>
              <a:t>раза чаще  </a:t>
            </a:r>
            <a:endParaRPr lang="ru-RU" sz="1800" b="0" strike="noStrike" spc="-1" dirty="0">
              <a:latin typeface="Arial"/>
            </a:endParaRPr>
          </a:p>
          <a:p>
            <a:pPr marL="12600">
              <a:lnSpc>
                <a:spcPct val="99000"/>
              </a:lnSpc>
              <a:spcBef>
                <a:spcPts val="139"/>
              </a:spcBef>
            </a:pPr>
            <a:r>
              <a:rPr lang="ru-RU" sz="1600" b="0" strike="noStrike" spc="-4" dirty="0">
                <a:solidFill>
                  <a:srgbClr val="5F5F5F"/>
                </a:solidFill>
                <a:latin typeface="Calibri"/>
              </a:rPr>
              <a:t>Клиент становится постоянным</a:t>
            </a: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04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5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16824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4800" spc="-1" dirty="0" smtClean="0">
                <a:latin typeface="Arial"/>
              </a:rPr>
              <a:t>Прокачайте своего оператора</a:t>
            </a:r>
            <a:endParaRPr lang="ru-RU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</p:txBody>
      </p:sp>
      <p:sp>
        <p:nvSpPr>
          <p:cNvPr id="7" name="CustomShape 6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5193375" cy="4645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normAutofit/>
          </a:bodyPr>
          <a:lstStyle/>
          <a:p>
            <a:pPr marL="12600">
              <a:lnSpc>
                <a:spcPct val="100000"/>
              </a:lnSpc>
            </a:pPr>
            <a:r>
              <a:rPr lang="ru-RU" sz="1600" b="0" strike="noStrike" spc="-18" dirty="0">
                <a:solidFill>
                  <a:schemeClr val="bg1"/>
                </a:solidFill>
                <a:latin typeface="Calibri"/>
              </a:rPr>
              <a:t>Будьте в курсе, если во время разговора с клиентом, другой клиент ожидает ответа на линии или заказал обратный звонок. С очередью обращений Вы всегда будете видеть все входящие звонки в режиме реального времени.</a:t>
            </a:r>
            <a:endParaRPr lang="ru-RU" sz="1600" b="0" strike="noStrike" spc="-1" dirty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1600" b="0" strike="noStrike" spc="-9" dirty="0">
                <a:solidFill>
                  <a:schemeClr val="bg1"/>
                </a:solidFill>
                <a:latin typeface="Calibri"/>
              </a:rPr>
              <a:t>Здоровайтесь с клиентом по </a:t>
            </a: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имени</a:t>
            </a:r>
            <a:endParaRPr lang="ru-RU" sz="1600" b="0" strike="noStrike" spc="-1" dirty="0" smtClean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</a:pP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Будьте </a:t>
            </a:r>
            <a:r>
              <a:rPr lang="ru-RU" sz="1600" b="0" strike="noStrike" spc="-9" dirty="0">
                <a:solidFill>
                  <a:schemeClr val="bg1"/>
                </a:solidFill>
                <a:latin typeface="Calibri"/>
              </a:rPr>
              <a:t>в курсе всей истории взаимодействия клиента </a:t>
            </a:r>
            <a:endParaRPr lang="ru-RU" sz="1600" b="0" strike="noStrike" spc="-9" dirty="0" smtClean="0">
              <a:solidFill>
                <a:schemeClr val="bg1"/>
              </a:solidFill>
              <a:latin typeface="Calibri"/>
            </a:endParaRPr>
          </a:p>
          <a:p>
            <a:pPr marL="12600">
              <a:lnSpc>
                <a:spcPct val="100000"/>
              </a:lnSpc>
            </a:pP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с </a:t>
            </a:r>
            <a:r>
              <a:rPr lang="ru-RU" sz="1600" b="0" strike="noStrike" spc="-9" dirty="0">
                <a:solidFill>
                  <a:schemeClr val="bg1"/>
                </a:solidFill>
                <a:latin typeface="Calibri"/>
              </a:rPr>
              <a:t>вашим сервисом заказа такси с функцией записи разговоров и фиксации всех его текстовых обращений как в </a:t>
            </a: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чате, </a:t>
            </a:r>
            <a:r>
              <a:rPr lang="ru-RU" sz="1600" b="0" strike="noStrike" spc="-9" dirty="0">
                <a:solidFill>
                  <a:schemeClr val="bg1"/>
                </a:solidFill>
                <a:latin typeface="Calibri"/>
              </a:rPr>
              <a:t>так и в социальных сетях и </a:t>
            </a:r>
            <a:r>
              <a:rPr lang="ru-RU" sz="1600" b="0" strike="noStrike" spc="-9" dirty="0" err="1">
                <a:solidFill>
                  <a:schemeClr val="bg1"/>
                </a:solidFill>
                <a:latin typeface="Calibri"/>
              </a:rPr>
              <a:t>месенджерах</a:t>
            </a: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.</a:t>
            </a:r>
            <a:endParaRPr lang="ru-RU" sz="1600" b="0" strike="noStrike" spc="-1" dirty="0" smtClean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</a:pP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1600" b="0" strike="noStrike" spc="-9" dirty="0" smtClean="0">
                <a:solidFill>
                  <a:schemeClr val="bg1"/>
                </a:solidFill>
                <a:latin typeface="Calibri"/>
              </a:rPr>
              <a:t>Сортируйте </a:t>
            </a:r>
            <a:r>
              <a:rPr lang="ru-RU" sz="1600" b="0" strike="noStrike" spc="-9" dirty="0">
                <a:solidFill>
                  <a:schemeClr val="bg1"/>
                </a:solidFill>
                <a:latin typeface="Calibri"/>
              </a:rPr>
              <a:t>клиентов по группам для особого обслуживания или дальнейшего взаимодействия по специальным предложениям </a:t>
            </a:r>
            <a:endParaRPr lang="ru-RU" sz="1600" b="0" strike="noStrike" spc="-1" dirty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28085" y="2475495"/>
            <a:ext cx="144016" cy="21602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230899" y="3789040"/>
            <a:ext cx="144016" cy="21602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228086" y="4383707"/>
            <a:ext cx="144016" cy="21602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228087" y="5805264"/>
            <a:ext cx="144016" cy="21602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2" name="CustomShape 2"/>
          <p:cNvSpPr/>
          <p:nvPr/>
        </p:nvSpPr>
        <p:spPr>
          <a:xfrm>
            <a:off x="6012160" y="2132857"/>
            <a:ext cx="2211626" cy="312835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720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6412260" cy="14700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3200" dirty="0" smtClean="0"/>
              <a:t>Не нужно перезванивать по пропущенным самостоятельно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2132856"/>
            <a:ext cx="5418534" cy="995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Система сделает это за вас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98081"/>
            <a:ext cx="4540079" cy="3168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69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гнутая вправо стрелка 25"/>
          <p:cNvSpPr/>
          <p:nvPr/>
        </p:nvSpPr>
        <p:spPr>
          <a:xfrm>
            <a:off x="4293690" y="1183308"/>
            <a:ext cx="1416251" cy="10349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67544" y="2276872"/>
            <a:ext cx="2376264" cy="122716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2 22"/>
          <p:cNvSpPr/>
          <p:nvPr/>
        </p:nvSpPr>
        <p:spPr>
          <a:xfrm>
            <a:off x="6193442" y="1484784"/>
            <a:ext cx="2932612" cy="270234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олна 21"/>
          <p:cNvSpPr/>
          <p:nvPr/>
        </p:nvSpPr>
        <p:spPr>
          <a:xfrm>
            <a:off x="5844235" y="5164736"/>
            <a:ext cx="2302050" cy="136815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537346" y="4801783"/>
            <a:ext cx="2952328" cy="165618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470025"/>
          </a:xfrm>
        </p:spPr>
        <p:txBody>
          <a:bodyPr/>
          <a:lstStyle/>
          <a:p>
            <a:pPr algn="r"/>
            <a:r>
              <a:rPr lang="ru-RU" dirty="0" smtClean="0"/>
              <a:t>ПЕРЕСТАНЬТЕ ТЕРЯТЬ КЛИЕНТОВ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95" y="2276872"/>
            <a:ext cx="3240360" cy="3196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99592" y="5042196"/>
            <a:ext cx="244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Знайте, сколько клиентов ждут в очереди прямо сейчас</a:t>
            </a:r>
            <a:endParaRPr lang="ru-RU" sz="2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2123" y="1231414"/>
            <a:ext cx="1759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Предотвратите потерю клиентов</a:t>
            </a:r>
            <a:endParaRPr lang="ru-RU" sz="2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81" y="2442207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Проконтролируйте обслуживание клиентов удаленно</a:t>
            </a:r>
            <a:endParaRPr lang="ru-RU" sz="2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2303708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Мгновенно свяжитесь с клиентом, который не стал ждать</a:t>
            </a:r>
            <a:endParaRPr lang="ru-RU" sz="2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2358" y="5301208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Выясните и устраните причины пропуска вызовов</a:t>
            </a:r>
            <a:endParaRPr lang="ru-RU" sz="24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780412" cy="1470025"/>
          </a:xfrm>
        </p:spPr>
        <p:txBody>
          <a:bodyPr/>
          <a:lstStyle/>
          <a:p>
            <a:pPr algn="r"/>
            <a:r>
              <a:rPr lang="ru-RU" b="1" dirty="0"/>
              <a:t>Контролируйте обслуживание клиентов удаленно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068960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Будьте в курсе работы в реальном времени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22378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Контролируйте офисных и удаленных сотрудников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8873" y="5045478"/>
            <a:ext cx="4230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Получайте SMS-оповещения о наличии очереди или длительном времени ожидания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1734865"/>
            <a:ext cx="5184576" cy="293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ая выноска 12"/>
          <p:cNvSpPr/>
          <p:nvPr/>
        </p:nvSpPr>
        <p:spPr>
          <a:xfrm>
            <a:off x="5902945" y="2019491"/>
            <a:ext cx="1296144" cy="936104"/>
          </a:xfrm>
          <a:prstGeom prst="wedgeRectCallout">
            <a:avLst>
              <a:gd name="adj1" fmla="val -45620"/>
              <a:gd name="adj2" fmla="val 792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76256" y="2056656"/>
            <a:ext cx="135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SMS</a:t>
            </a:r>
            <a:r>
              <a:rPr lang="ru-RU" sz="1050" dirty="0" smtClean="0"/>
              <a:t> от </a:t>
            </a:r>
            <a:r>
              <a:rPr lang="en-US" sz="1050" dirty="0" smtClean="0"/>
              <a:t>MANGO OFFICE</a:t>
            </a:r>
            <a:r>
              <a:rPr lang="ru-RU" sz="1050" dirty="0" smtClean="0"/>
              <a:t>: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876256" y="2443914"/>
            <a:ext cx="11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Пропущенных вызовов за день 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0008" y="24481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082"/>
            <a:ext cx="6984776" cy="1470025"/>
          </a:xfrm>
        </p:spPr>
        <p:txBody>
          <a:bodyPr/>
          <a:lstStyle/>
          <a:p>
            <a:pPr algn="r"/>
            <a:r>
              <a:rPr lang="ru-RU" b="1" dirty="0"/>
              <a:t>Выясните и устраните причины пропуска вызовов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740352" cy="419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stA="49000" endPos="2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739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0" y="1255507"/>
            <a:ext cx="7767857" cy="4158990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101600" prstMaterial="metal">
            <a:bevelT w="165100" prst="coolSlant"/>
            <a:extrusionClr>
              <a:schemeClr val="accent1">
                <a:lumMod val="75000"/>
              </a:schemeClr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555776" y="188640"/>
            <a:ext cx="702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Почему </a:t>
            </a:r>
            <a:r>
              <a:rPr lang="en-US" sz="4000" b="1" dirty="0">
                <a:solidFill>
                  <a:schemeClr val="bg1"/>
                </a:solidFill>
              </a:rPr>
              <a:t>MANGO </a:t>
            </a:r>
            <a:r>
              <a:rPr lang="en-US" sz="4000" b="1" dirty="0" smtClean="0">
                <a:solidFill>
                  <a:schemeClr val="bg1"/>
                </a:solidFill>
              </a:rPr>
              <a:t>OFFICE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296" y="5230997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250 000</a:t>
            </a:r>
            <a:endParaRPr lang="ru-RU" sz="4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931" y="5858571"/>
            <a:ext cx="179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пользователей, 39 000 клиентов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8179" y="5858571"/>
            <a:ext cx="140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филиалов</a:t>
            </a:r>
          </a:p>
          <a:p>
            <a:r>
              <a:rPr lang="ru-RU" dirty="0">
                <a:solidFill>
                  <a:schemeClr val="bg1"/>
                </a:solidFill>
              </a:rPr>
              <a:t>в Германии</a:t>
            </a:r>
          </a:p>
          <a:p>
            <a:r>
              <a:rPr lang="ru-RU" dirty="0">
                <a:solidFill>
                  <a:schemeClr val="bg1"/>
                </a:solidFill>
              </a:rPr>
              <a:t>и России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94488" y="524233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  <a:endParaRPr lang="ru-RU" sz="4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6534" y="5858571"/>
            <a:ext cx="174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звонков в день совершают наши клиенты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4758" y="5242337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2.8 млн</a:t>
            </a:r>
            <a:endParaRPr lang="ru-RU" sz="4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06303" y="5943664"/>
            <a:ext cx="1645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на рынке телефонии</a:t>
            </a:r>
            <a:endParaRPr lang="ru-RU" sz="2000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9703" y="5242337"/>
            <a:ext cx="1145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18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лет</a:t>
            </a:r>
            <a:endParaRPr lang="ru-RU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2672070"/>
            <a:ext cx="49817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№1 Виртуальная АТС </a:t>
            </a:r>
            <a:endParaRPr lang="ru-RU" sz="40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0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776863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980" y="1774952"/>
            <a:ext cx="545809" cy="586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772816"/>
            <a:ext cx="558700" cy="558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5949280"/>
            <a:ext cx="475248" cy="5720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768" y="6021288"/>
            <a:ext cx="6170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235D77"/>
                </a:solidFill>
                <a:latin typeface="Calibri" panose="020F0502020204030204" pitchFamily="34" charset="0"/>
              </a:rPr>
              <a:t>… и еще более 39 000 клиентов</a:t>
            </a:r>
            <a:endParaRPr lang="ru-RU" sz="3200" dirty="0">
              <a:solidFill>
                <a:prstClr val="black"/>
              </a:solidFill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26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b864c61a36c568f5f474f324f55e3139526ab"/>
</p:tagLst>
</file>

<file path=ppt/theme/theme1.xml><?xml version="1.0" encoding="utf-8"?>
<a:theme xmlns:a="http://schemas.openxmlformats.org/drawingml/2006/main" name="Тема1">
  <a:themeElements>
    <a:clrScheme name="Другое 7">
      <a:dk1>
        <a:srgbClr val="2A3E4C"/>
      </a:dk1>
      <a:lt1>
        <a:srgbClr val="FFFFFF"/>
      </a:lt1>
      <a:dk2>
        <a:srgbClr val="2A3E4C"/>
      </a:dk2>
      <a:lt2>
        <a:srgbClr val="FFFFF4"/>
      </a:lt2>
      <a:accent1>
        <a:srgbClr val="FF7100"/>
      </a:accent1>
      <a:accent2>
        <a:srgbClr val="FFCD00"/>
      </a:accent2>
      <a:accent3>
        <a:srgbClr val="FF2D00"/>
      </a:accent3>
      <a:accent4>
        <a:srgbClr val="3B9300"/>
      </a:accent4>
      <a:accent5>
        <a:srgbClr val="BCC3C3"/>
      </a:accent5>
      <a:accent6>
        <a:srgbClr val="2A3E4C"/>
      </a:accent6>
      <a:hlink>
        <a:srgbClr val="2F63F7"/>
      </a:hlink>
      <a:folHlink>
        <a:srgbClr val="88357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1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1">
  <a:themeElements>
    <a:clrScheme name="Другое 7">
      <a:dk1>
        <a:srgbClr val="2A3E4C"/>
      </a:dk1>
      <a:lt1>
        <a:srgbClr val="FFFFFF"/>
      </a:lt1>
      <a:dk2>
        <a:srgbClr val="2A3E4C"/>
      </a:dk2>
      <a:lt2>
        <a:srgbClr val="FFFFF4"/>
      </a:lt2>
      <a:accent1>
        <a:srgbClr val="FF7100"/>
      </a:accent1>
      <a:accent2>
        <a:srgbClr val="FFCD00"/>
      </a:accent2>
      <a:accent3>
        <a:srgbClr val="FF2D00"/>
      </a:accent3>
      <a:accent4>
        <a:srgbClr val="3B9300"/>
      </a:accent4>
      <a:accent5>
        <a:srgbClr val="BCC3C3"/>
      </a:accent5>
      <a:accent6>
        <a:srgbClr val="2A3E4C"/>
      </a:accent6>
      <a:hlink>
        <a:srgbClr val="2F63F7"/>
      </a:hlink>
      <a:folHlink>
        <a:srgbClr val="88357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68083</TotalTime>
  <Words>289</Words>
  <Application>Microsoft Office PowerPoint</Application>
  <PresentationFormat>Экран (4:3)</PresentationFormat>
  <Paragraphs>59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Lucida Sans</vt:lpstr>
      <vt:lpstr>Muller ExtraBold</vt:lpstr>
      <vt:lpstr>Тема1</vt:lpstr>
      <vt:lpstr>1_Тема1</vt:lpstr>
      <vt:lpstr>Решение MANGO OFFICE ДЛЯ СЛУЖБЫ ТАКСИ. </vt:lpstr>
      <vt:lpstr>Что такое решение MANGO OFFICE? </vt:lpstr>
      <vt:lpstr>Прокачайте своего оператора </vt:lpstr>
      <vt:lpstr>Не нужно перезванивать по пропущенным самостоятельно</vt:lpstr>
      <vt:lpstr>ПЕРЕСТАНЬТЕ ТЕРЯТЬ КЛИЕНТОВ</vt:lpstr>
      <vt:lpstr>Контролируйте обслуживание клиентов удаленно </vt:lpstr>
      <vt:lpstr>Выясните и устраните причины пропуска вызовов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Епихин Михаил</dc:creator>
  <cp:keywords>www.mango-office.ru</cp:keywords>
  <cp:lastModifiedBy>Максим Буданов</cp:lastModifiedBy>
  <cp:revision>932</cp:revision>
  <cp:lastPrinted>2015-04-21T12:48:43Z</cp:lastPrinted>
  <dcterms:created xsi:type="dcterms:W3CDTF">2014-08-21T10:12:53Z</dcterms:created>
  <dcterms:modified xsi:type="dcterms:W3CDTF">2019-10-21T16:09:21Z</dcterms:modified>
</cp:coreProperties>
</file>